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76" r:id="rId5"/>
    <p:sldId id="278" r:id="rId6"/>
    <p:sldId id="279" r:id="rId7"/>
    <p:sldId id="280" r:id="rId8"/>
    <p:sldId id="281" r:id="rId9"/>
    <p:sldId id="282" r:id="rId10"/>
    <p:sldId id="287" r:id="rId11"/>
    <p:sldId id="286" r:id="rId12"/>
    <p:sldId id="288" r:id="rId13"/>
    <p:sldId id="284" r:id="rId14"/>
    <p:sldId id="290" r:id="rId15"/>
    <p:sldId id="291" r:id="rId16"/>
  </p:sldIdLst>
  <p:sldSz cx="13004800" cy="9753600"/>
  <p:notesSz cx="6858000" cy="9144000"/>
  <p:defaultTextStyle>
    <a:defPPr>
      <a:defRPr lang="es-E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1pPr>
    <a:lvl2pPr marL="342900" indent="1143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2pPr>
    <a:lvl3pPr marL="6858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3pPr>
    <a:lvl4pPr marL="1028700" indent="3429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4pPr>
    <a:lvl5pPr marL="13716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8" d="100"/>
          <a:sy n="78" d="100"/>
        </p:scale>
        <p:origin x="1620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s-E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s-E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s-E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s-E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249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324611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204984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214831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463456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551684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82707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97042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66076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81610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376544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77550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85271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66354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294110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295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28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6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0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8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343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92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47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1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0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514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>
              <a:sym typeface="Helvetica Ligh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453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s-ES" altLang="es-MX" smtClean="0">
                <a:sym typeface="Helvetica Light" charset="0"/>
              </a:rPr>
              <a:t>Second level</a:t>
            </a:r>
          </a:p>
          <a:p>
            <a:pPr lvl="2"/>
            <a:r>
              <a:rPr lang="es-ES" altLang="es-MX" smtClean="0">
                <a:sym typeface="Helvetica Light" charset="0"/>
              </a:rPr>
              <a:t>Third level</a:t>
            </a:r>
          </a:p>
          <a:p>
            <a:pPr lvl="3"/>
            <a:r>
              <a:rPr lang="es-ES" altLang="es-MX" smtClean="0">
                <a:sym typeface="Helvetica Light" charset="0"/>
              </a:rPr>
              <a:t>Fourth level</a:t>
            </a:r>
          </a:p>
          <a:p>
            <a:pPr lvl="4"/>
            <a:r>
              <a:rPr lang="es-ES" altLang="es-MX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77864" y="2284512"/>
            <a:ext cx="9896276" cy="4144937"/>
          </a:xfrm>
        </p:spPr>
        <p:txBody>
          <a:bodyPr lIns="126435" tIns="72248" rIns="126435" bIns="72248" anchor="t"/>
          <a:lstStyle/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altLang="es-MX" sz="33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Área Académica: Informática </a:t>
            </a:r>
            <a:endParaRPr lang="es-ES" altLang="es-MX" sz="3300" dirty="0" smtClean="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algn="ctr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altLang="es-MX" sz="33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Informática III</a:t>
            </a:r>
          </a:p>
          <a:p>
            <a:pPr marL="0" lvl="0" indent="0">
              <a:buNone/>
            </a:pPr>
            <a:r>
              <a:rPr lang="es-ES" altLang="es-MX" sz="33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Tema: Unidad I. Corel </a:t>
            </a:r>
            <a:r>
              <a:rPr lang="es-ES" altLang="es-MX" sz="33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PhotoPaint</a:t>
            </a:r>
            <a:r>
              <a:rPr lang="es-ES" altLang="es-MX" sz="33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. Uso de ajustes para Imágenes, Efectos y Filtros</a:t>
            </a: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altLang="es-MX" sz="3300" dirty="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altLang="es-MX" sz="33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Profesora: M.T.E. María del Carmen Vera Carranza</a:t>
            </a:r>
            <a:endParaRPr lang="es-ES" altLang="es-MX" sz="3300" dirty="0" smtClean="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altLang="es-MX" sz="3300" dirty="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altLang="es-MX" sz="33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Periodo: Enero – Junio 2015</a:t>
            </a:r>
            <a:endParaRPr lang="es-ES" altLang="es-MX" sz="3300" dirty="0" smtClean="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000" y="196280"/>
            <a:ext cx="10464800" cy="2438400"/>
          </a:xfrm>
        </p:spPr>
        <p:txBody>
          <a:bodyPr/>
          <a:lstStyle/>
          <a:p>
            <a:pPr marL="0" lvl="0" indent="0">
              <a:buNone/>
            </a:pPr>
            <a:r>
              <a:rPr lang="es-MX" sz="4800" dirty="0"/>
              <a:t>9.3 Matiz / saturación / </a:t>
            </a:r>
            <a:r>
              <a:rPr lang="es-MX" sz="4800" dirty="0" smtClean="0"/>
              <a:t>luminosidad</a:t>
            </a:r>
            <a:br>
              <a:rPr lang="es-MX" sz="4800" dirty="0" smtClean="0"/>
            </a:b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3468" y="6965032"/>
            <a:ext cx="9433048" cy="1728192"/>
          </a:xfrm>
        </p:spPr>
        <p:txBody>
          <a:bodyPr anchor="t"/>
          <a:lstStyle/>
          <a:p>
            <a:pPr algn="just">
              <a:spcBef>
                <a:spcPts val="0"/>
              </a:spcBef>
            </a:pPr>
            <a:r>
              <a:rPr lang="es-MX" sz="3200" dirty="0" smtClean="0"/>
              <a:t>La imagen de la derecha está editada con el ajuste de matiz, saturación y luminosidad, con respecto a la de la izquierda.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882" t="15547" r="21775" b="10625"/>
          <a:stretch/>
        </p:blipFill>
        <p:spPr>
          <a:xfrm>
            <a:off x="2829992" y="286057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5095" t="18500" r="24542" b="13579"/>
          <a:stretch/>
        </p:blipFill>
        <p:spPr>
          <a:xfrm>
            <a:off x="7778750" y="2860576"/>
            <a:ext cx="474782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650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000" y="196280"/>
            <a:ext cx="10464800" cy="2438400"/>
          </a:xfrm>
        </p:spPr>
        <p:txBody>
          <a:bodyPr/>
          <a:lstStyle/>
          <a:p>
            <a:pPr marL="0" lvl="0" indent="0">
              <a:buNone/>
            </a:pPr>
            <a:r>
              <a:rPr lang="es-MX" sz="4800" dirty="0"/>
              <a:t>9.4 Eliminación de ojos rojos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9992" y="2428528"/>
            <a:ext cx="5328592" cy="7056784"/>
          </a:xfrm>
        </p:spPr>
        <p:txBody>
          <a:bodyPr anchor="t"/>
          <a:lstStyle/>
          <a:p>
            <a:pPr algn="just">
              <a:spcBef>
                <a:spcPts val="0"/>
              </a:spcBef>
            </a:pPr>
            <a:r>
              <a:rPr lang="es-MX" sz="3600" dirty="0" smtClean="0"/>
              <a:t>Al tomar fotografías usando flash es común que tengan el defecto de los “ojos rojos”.</a:t>
            </a:r>
          </a:p>
          <a:p>
            <a:pPr algn="just">
              <a:spcBef>
                <a:spcPts val="0"/>
              </a:spcBef>
            </a:pPr>
            <a:endParaRPr lang="es-MX" sz="3600" dirty="0" smtClean="0"/>
          </a:p>
          <a:p>
            <a:pPr algn="just">
              <a:spcBef>
                <a:spcPts val="0"/>
              </a:spcBef>
            </a:pPr>
            <a:r>
              <a:rPr lang="es-MX" sz="3600" dirty="0" smtClean="0"/>
              <a:t>Para corregirlo con Corel </a:t>
            </a:r>
            <a:r>
              <a:rPr lang="es-MX" sz="3600" dirty="0" err="1" smtClean="0"/>
              <a:t>PhotoPaint</a:t>
            </a:r>
            <a:r>
              <a:rPr lang="es-MX" sz="3600" dirty="0" smtClean="0"/>
              <a:t> basta con elegir la herramienta de Corrección de ojos rojos de la caja de herramientas. 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3735" r="81546" b="38188"/>
          <a:stretch/>
        </p:blipFill>
        <p:spPr>
          <a:xfrm>
            <a:off x="8590632" y="2068488"/>
            <a:ext cx="3816424" cy="6752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/>
          <p:cNvSpPr/>
          <p:nvPr/>
        </p:nvSpPr>
        <p:spPr bwMode="auto">
          <a:xfrm>
            <a:off x="8448576" y="5565598"/>
            <a:ext cx="718120" cy="679354"/>
          </a:xfrm>
          <a:prstGeom prst="ellipse">
            <a:avLst/>
          </a:prstGeom>
          <a:noFill/>
          <a:ln w="57150"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0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000" y="196280"/>
            <a:ext cx="10464800" cy="2438400"/>
          </a:xfrm>
        </p:spPr>
        <p:txBody>
          <a:bodyPr/>
          <a:lstStyle/>
          <a:p>
            <a:pPr marL="0" lvl="0" indent="0">
              <a:buNone/>
            </a:pPr>
            <a:r>
              <a:rPr lang="es-MX" sz="4800" dirty="0"/>
              <a:t>9.4 Eliminación de ojos </a:t>
            </a:r>
            <a:r>
              <a:rPr lang="es-MX" sz="4800" dirty="0" smtClean="0"/>
              <a:t>rojos</a:t>
            </a: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9992" y="5308848"/>
            <a:ext cx="9433048" cy="3919714"/>
          </a:xfrm>
        </p:spPr>
        <p:txBody>
          <a:bodyPr anchor="t"/>
          <a:lstStyle/>
          <a:p>
            <a:pPr algn="just">
              <a:spcBef>
                <a:spcPts val="0"/>
              </a:spcBef>
            </a:pPr>
            <a:r>
              <a:rPr lang="es-MX" sz="3600" dirty="0" smtClean="0"/>
              <a:t>Una vez elegida la herramienta, en la barra de propiedades se elige la forma, el tamaño y la tolerancia deseadas, dar clic en los ojos rojos hasta lograr el resultado esperado.</a:t>
            </a:r>
            <a:endParaRPr lang="es-MX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74351" b="85416"/>
          <a:stretch/>
        </p:blipFill>
        <p:spPr>
          <a:xfrm>
            <a:off x="3262040" y="2068489"/>
            <a:ext cx="878497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238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 sz="4800" dirty="0"/>
              <a:t>10. </a:t>
            </a:r>
            <a:r>
              <a:rPr lang="es-MX" sz="4800" dirty="0" smtClean="0"/>
              <a:t>Efectos y 11. Filtros</a:t>
            </a: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4523" y="2356520"/>
            <a:ext cx="5338517" cy="6984776"/>
          </a:xfrm>
        </p:spPr>
        <p:txBody>
          <a:bodyPr anchor="t"/>
          <a:lstStyle/>
          <a:p>
            <a:pPr algn="just">
              <a:spcBef>
                <a:spcPts val="0"/>
              </a:spcBef>
            </a:pPr>
            <a:r>
              <a:rPr lang="es-MX" sz="3400" dirty="0" smtClean="0"/>
              <a:t>Los Efectos y Filtros son utilizados de acuerdo a la finalidad de la imagen, a la formalidad y a la experiencia o preferencia.</a:t>
            </a:r>
          </a:p>
          <a:p>
            <a:pPr algn="just">
              <a:spcBef>
                <a:spcPts val="0"/>
              </a:spcBef>
            </a:pPr>
            <a:endParaRPr lang="es-MX" sz="3400" dirty="0"/>
          </a:p>
          <a:p>
            <a:pPr algn="just">
              <a:spcBef>
                <a:spcPts val="0"/>
              </a:spcBef>
            </a:pPr>
            <a:r>
              <a:rPr lang="es-MX" sz="3400" dirty="0" smtClean="0"/>
              <a:t>Para utilizar los filtros basta con elegir el menú Efectos y seleccionar alguna de las categorías existentes.</a:t>
            </a:r>
            <a:endParaRPr lang="es-MX"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8413" t="3030" r="52477" b="57191"/>
          <a:stretch/>
        </p:blipFill>
        <p:spPr>
          <a:xfrm>
            <a:off x="273135" y="3364632"/>
            <a:ext cx="6373282" cy="489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790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6232" y="268288"/>
            <a:ext cx="10464800" cy="2438400"/>
          </a:xfrm>
        </p:spPr>
        <p:txBody>
          <a:bodyPr/>
          <a:lstStyle/>
          <a:p>
            <a:pPr marL="0" lvl="0" indent="0">
              <a:buNone/>
            </a:pPr>
            <a:r>
              <a:rPr lang="es-MX" sz="4800" dirty="0"/>
              <a:t>10. </a:t>
            </a:r>
            <a:r>
              <a:rPr lang="es-MX" sz="4800" dirty="0" smtClean="0"/>
              <a:t>Efectos y 11. Filtros</a:t>
            </a: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1800" y="5452864"/>
            <a:ext cx="1056384" cy="648072"/>
          </a:xfrm>
        </p:spPr>
        <p:txBody>
          <a:bodyPr anchor="t"/>
          <a:lstStyle/>
          <a:p>
            <a:pPr marL="0" indent="0">
              <a:spcBef>
                <a:spcPts val="0"/>
              </a:spcBef>
              <a:buNone/>
            </a:pPr>
            <a:r>
              <a:rPr lang="es-MX" sz="2000" dirty="0" smtClean="0"/>
              <a:t>Original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882" t="15547" r="21775" b="10625"/>
          <a:stretch/>
        </p:blipFill>
        <p:spPr>
          <a:xfrm>
            <a:off x="2829992" y="2706688"/>
            <a:ext cx="336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7146521" y="5452864"/>
            <a:ext cx="482686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81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762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2pPr>
            <a:lvl3pPr marL="1143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3pPr>
            <a:lvl4pPr marL="1524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4pPr>
            <a:lvl5pPr marL="1905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5pPr>
            <a:lvl6pPr marL="23622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6pPr>
            <a:lvl7pPr marL="28194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7pPr>
            <a:lvl8pPr marL="32766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8pPr>
            <a:lvl9pPr marL="37338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s-MX" sz="2000" kern="0" dirty="0" smtClean="0"/>
              <a:t>Efectos/Efectos 3D/Plegado de Esquina</a:t>
            </a:r>
            <a:endParaRPr lang="es-MX" sz="2000" kern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2572" t="15547" r="21775" b="10625"/>
          <a:stretch/>
        </p:blipFill>
        <p:spPr>
          <a:xfrm>
            <a:off x="7870552" y="2706688"/>
            <a:ext cx="3378808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1998918" y="8745088"/>
            <a:ext cx="482686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81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762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2pPr>
            <a:lvl3pPr marL="1143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3pPr>
            <a:lvl4pPr marL="1524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4pPr>
            <a:lvl5pPr marL="1905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5pPr>
            <a:lvl6pPr marL="23622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6pPr>
            <a:lvl7pPr marL="28194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7pPr>
            <a:lvl8pPr marL="32766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8pPr>
            <a:lvl9pPr marL="37338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s-MX" sz="2000" kern="0" dirty="0" smtClean="0"/>
              <a:t>Efectos/Trazos Artísticos/Papel Ondulado</a:t>
            </a:r>
            <a:endParaRPr lang="es-MX" sz="2000" kern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2882" t="15548" r="21775" b="10625"/>
          <a:stretch/>
        </p:blipFill>
        <p:spPr>
          <a:xfrm>
            <a:off x="2732353" y="6000994"/>
            <a:ext cx="336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7382717" y="8745088"/>
            <a:ext cx="509634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81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762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2pPr>
            <a:lvl3pPr marL="1143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3pPr>
            <a:lvl4pPr marL="1524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4pPr>
            <a:lvl5pPr marL="1905000" indent="-3810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5pPr>
            <a:lvl6pPr marL="23622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6pPr>
            <a:lvl7pPr marL="28194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7pPr>
            <a:lvl8pPr marL="32766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8pPr>
            <a:lvl9pPr marL="3733800" indent="-381000" algn="l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+mn-lt"/>
                <a:sym typeface="Helvetica Light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s-MX" sz="2000" kern="0" dirty="0" smtClean="0"/>
              <a:t>Efectos/Desenfocar/Desenfoque inteligente</a:t>
            </a:r>
            <a:endParaRPr lang="es-MX" sz="2000" kern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22882" t="16532" r="21775" b="10625"/>
          <a:stretch/>
        </p:blipFill>
        <p:spPr>
          <a:xfrm>
            <a:off x="7843955" y="6185882"/>
            <a:ext cx="3405405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643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7944" y="3148608"/>
            <a:ext cx="10464800" cy="2438400"/>
          </a:xfrm>
        </p:spPr>
        <p:txBody>
          <a:bodyPr/>
          <a:lstStyle/>
          <a:p>
            <a:r>
              <a:rPr lang="es-MX" sz="3000" dirty="0" smtClean="0"/>
              <a:t>BIBLIOGRAFIA</a:t>
            </a:r>
            <a:br>
              <a:rPr lang="es-MX" sz="3000" dirty="0" smtClean="0"/>
            </a:br>
            <a:r>
              <a:rPr lang="es-MX" sz="3000" dirty="0" smtClean="0"/>
              <a:t>(Referencias)</a:t>
            </a:r>
            <a:br>
              <a:rPr lang="es-MX" sz="3000" dirty="0" smtClean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ES" sz="3000" dirty="0"/>
              <a:t>EDICIÓN DE AUDIO CON ADOBE AUDITION de LÓPEZ ROLDA N, RICARDO. RA-MA. Lengua: CASTELLANO. ISBN: 9788478977086. Nº Edición:1ª Año de edición:2006</a:t>
            </a:r>
            <a:r>
              <a:rPr lang="es-MX" sz="4800" dirty="0"/>
              <a:t/>
            </a:r>
            <a:br>
              <a:rPr lang="es-MX" sz="4800" dirty="0"/>
            </a:br>
            <a:r>
              <a:rPr lang="es-MX" sz="4800" dirty="0" smtClean="0"/>
              <a:t/>
            </a:r>
            <a:br>
              <a:rPr lang="es-MX" sz="4800" dirty="0" smtClean="0"/>
            </a:br>
            <a:r>
              <a:rPr lang="es-MX" sz="4800" dirty="0"/>
              <a:t/>
            </a:r>
            <a:br>
              <a:rPr lang="es-MX" sz="4800" dirty="0"/>
            </a:br>
            <a:r>
              <a:rPr lang="es-MX" sz="4800" dirty="0" smtClean="0"/>
              <a:t/>
            </a:r>
            <a:br>
              <a:rPr lang="es-MX" sz="4800" dirty="0" smtClean="0"/>
            </a:br>
            <a:r>
              <a:rPr lang="es-MX" sz="4800" dirty="0"/>
              <a:t/>
            </a:r>
            <a:br>
              <a:rPr lang="es-MX" sz="4800" dirty="0"/>
            </a:br>
            <a:r>
              <a:rPr lang="es-MX" sz="4800" dirty="0" smtClean="0"/>
              <a:t/>
            </a:r>
            <a:br>
              <a:rPr lang="es-MX" sz="4800" dirty="0" smtClean="0"/>
            </a:b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642873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69752" y="1060376"/>
            <a:ext cx="1170463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/>
          <a:lstStyle>
            <a:lvl1pPr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endParaRPr lang="es-MX" altLang="es-MX" sz="4100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just" eaLnBrk="1">
              <a:lnSpc>
                <a:spcPct val="90000"/>
              </a:lnSpc>
              <a:spcBef>
                <a:spcPts val="0"/>
              </a:spcBef>
              <a:buSzTx/>
              <a:buFontTx/>
              <a:buNone/>
            </a:pPr>
            <a:r>
              <a:rPr lang="es-MX" altLang="es-MX" sz="4100" b="1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Abstract</a:t>
            </a:r>
            <a:r>
              <a:rPr lang="es-MX" altLang="es-MX" sz="4100" b="1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: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This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presentation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is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about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image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edition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using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Corel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PhotoPaint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in particular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image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settings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Effects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and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Filters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  <a:endParaRPr lang="es-MX" altLang="es-MX" sz="4100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just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endParaRPr lang="es-MX" altLang="es-MX" sz="2400" b="1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s-MX" altLang="es-MX" sz="3200" b="1" dirty="0" err="1">
                <a:latin typeface="Helvetica" panose="020B0604020202020204" pitchFamily="34" charset="0"/>
                <a:sym typeface="Helvetica" panose="020B0604020202020204" pitchFamily="34" charset="0"/>
              </a:rPr>
              <a:t>Keywords</a:t>
            </a:r>
            <a:r>
              <a:rPr lang="es-MX" altLang="es-MX" sz="3200" b="1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: </a:t>
            </a:r>
            <a:r>
              <a:rPr lang="es-MX" altLang="es-MX" sz="32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image</a:t>
            </a:r>
            <a:r>
              <a:rPr lang="es-MX" altLang="es-MX" sz="32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MX" altLang="es-MX" sz="32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settings</a:t>
            </a:r>
            <a:r>
              <a:rPr lang="es-MX" altLang="es-MX" sz="32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es-MX" altLang="es-MX" sz="32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effects</a:t>
            </a:r>
            <a:r>
              <a:rPr lang="es-MX" altLang="es-MX" sz="32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and </a:t>
            </a:r>
            <a:r>
              <a:rPr lang="es-MX" altLang="es-MX" sz="32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filters</a:t>
            </a:r>
            <a:r>
              <a:rPr lang="es-MX" altLang="es-MX" sz="32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.</a:t>
            </a:r>
            <a:endParaRPr lang="es-MX" altLang="es-MX" sz="3200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4398" y="4660776"/>
            <a:ext cx="1170463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/>
          <a:lstStyle>
            <a:lvl1pPr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defTabSz="1300163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just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s-MX" altLang="es-MX" sz="4100" b="1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Resumen: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Esta presentación contiene información referente a la edición de imágenes por medio de Corel </a:t>
            </a:r>
            <a:r>
              <a:rPr lang="es-MX" altLang="es-MX" sz="4100" dirty="0" err="1" smtClean="0">
                <a:latin typeface="Helvetica" panose="020B0604020202020204" pitchFamily="34" charset="0"/>
                <a:sym typeface="Helvetica" panose="020B0604020202020204" pitchFamily="34" charset="0"/>
              </a:rPr>
              <a:t>PhotoPaint</a:t>
            </a:r>
            <a:r>
              <a:rPr lang="es-MX" altLang="es-MX" sz="41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  con respecto a los ajustes de imagen, aplicación de Efectos y Filtros.</a:t>
            </a:r>
            <a:endParaRPr lang="es-MX" altLang="es-MX" sz="4100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just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endParaRPr lang="es-MX" altLang="es-MX" sz="2400" b="1" dirty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just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s-MX" altLang="es-MX" sz="3200" b="1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Palabras clave: </a:t>
            </a:r>
            <a:r>
              <a:rPr lang="es-MX" altLang="es-MX" sz="3200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ajustes de imagen, efectos y filtros de imagen</a:t>
            </a:r>
            <a:endParaRPr lang="es-MX" altLang="es-MX" sz="3200" dirty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25463" y="1852464"/>
            <a:ext cx="11704637" cy="6768752"/>
          </a:xfrm>
        </p:spPr>
        <p:txBody>
          <a:bodyPr lIns="126435" tIns="72248" rIns="126435" bIns="72248" anchor="t"/>
          <a:lstStyle/>
          <a:p>
            <a:pPr marL="0" indent="0" algn="ctr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s-ES" altLang="es-MX" sz="4100" i="1" dirty="0" smtClean="0">
                <a:latin typeface="Helvetica" panose="020B0604020202020204" pitchFamily="34" charset="0"/>
                <a:sym typeface="Helvetica" panose="020B0604020202020204" pitchFamily="34" charset="0"/>
              </a:rPr>
              <a:t>Temas</a:t>
            </a:r>
          </a:p>
          <a:p>
            <a:pPr marL="0" lvl="0" indent="0">
              <a:buNone/>
            </a:pPr>
            <a:r>
              <a:rPr lang="es-MX" sz="3200" dirty="0" smtClean="0"/>
              <a:t>9. Uso de ajustes para imágenes</a:t>
            </a:r>
          </a:p>
          <a:p>
            <a:pPr marL="0" lvl="0" indent="0">
              <a:buNone/>
            </a:pPr>
            <a:r>
              <a:rPr lang="es-MX" sz="3200" dirty="0" smtClean="0"/>
              <a:t>10. Efectos</a:t>
            </a:r>
            <a:endParaRPr lang="es-MX" sz="3200" dirty="0"/>
          </a:p>
          <a:p>
            <a:pPr marL="0" indent="0">
              <a:buNone/>
            </a:pPr>
            <a:r>
              <a:rPr lang="es-ES" sz="3200" dirty="0" smtClean="0"/>
              <a:t>11. Filtros</a:t>
            </a:r>
            <a:endParaRPr lang="es-ES" altLang="es-MX" sz="5400" i="1" dirty="0" smtClean="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indent="0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endParaRPr lang="es-ES" altLang="es-MX" sz="3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 smtClean="0"/>
              <a:t>Unidad </a:t>
            </a:r>
            <a:r>
              <a:rPr lang="es-MX" sz="4800" dirty="0" err="1" smtClean="0"/>
              <a:t>I.Corel</a:t>
            </a:r>
            <a:r>
              <a:rPr lang="es-MX" sz="4800" dirty="0" smtClean="0"/>
              <a:t> </a:t>
            </a:r>
            <a:r>
              <a:rPr lang="es-MX" sz="4800" dirty="0" err="1" smtClean="0"/>
              <a:t>PhotoPaint</a:t>
            </a: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4008" y="1852464"/>
            <a:ext cx="9001000" cy="715516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s-MX" sz="4000" dirty="0" smtClean="0"/>
              <a:t>9. Uso </a:t>
            </a:r>
            <a:r>
              <a:rPr lang="es-MX" sz="4000" dirty="0"/>
              <a:t>de ajustes para imágenes </a:t>
            </a:r>
            <a:endParaRPr lang="es-MX" sz="4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s-MX" sz="4000" dirty="0" smtClean="0"/>
              <a:t>	9.1 Brillo </a:t>
            </a:r>
            <a:r>
              <a:rPr lang="es-MX" sz="4000" dirty="0"/>
              <a:t>/ contraste / </a:t>
            </a:r>
            <a:r>
              <a:rPr lang="es-MX" sz="4000" dirty="0" smtClean="0"/>
              <a:t>intensidad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MX" sz="4000" dirty="0" smtClean="0"/>
              <a:t>	9.2 Gamma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MX" sz="4000" dirty="0" smtClean="0"/>
              <a:t>	9.3 Matiz </a:t>
            </a:r>
            <a:r>
              <a:rPr lang="es-MX" sz="4000" dirty="0"/>
              <a:t>/ saturación / </a:t>
            </a:r>
            <a:r>
              <a:rPr lang="es-MX" sz="4000" dirty="0" smtClean="0"/>
              <a:t>luminosidad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MX" sz="4000" dirty="0" smtClean="0"/>
              <a:t>	9.4 Eliminación </a:t>
            </a:r>
            <a:r>
              <a:rPr lang="es-MX" sz="4000" dirty="0"/>
              <a:t>de ojos </a:t>
            </a:r>
            <a:r>
              <a:rPr lang="es-MX" sz="4000" dirty="0" smtClean="0"/>
              <a:t>rojos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MX" sz="4000" dirty="0" smtClean="0"/>
              <a:t>10. Efectos</a:t>
            </a:r>
            <a:endParaRPr lang="es-MX" sz="4000" dirty="0"/>
          </a:p>
          <a:p>
            <a:pPr marL="0" lvl="0" indent="0">
              <a:spcBef>
                <a:spcPts val="0"/>
              </a:spcBef>
              <a:buNone/>
            </a:pPr>
            <a:r>
              <a:rPr lang="es-MX" sz="4000" dirty="0" smtClean="0"/>
              <a:t>11. Filtros</a:t>
            </a:r>
            <a:endParaRPr lang="es-MX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928" y="-4438"/>
            <a:ext cx="10464800" cy="2438400"/>
          </a:xfrm>
        </p:spPr>
        <p:txBody>
          <a:bodyPr/>
          <a:lstStyle/>
          <a:p>
            <a:r>
              <a:rPr lang="es-MX" sz="4800" dirty="0"/>
              <a:t>9. Uso de ajustes para imágenes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7720" y="1214762"/>
            <a:ext cx="9577064" cy="6110310"/>
          </a:xfrm>
        </p:spPr>
        <p:txBody>
          <a:bodyPr/>
          <a:lstStyle/>
          <a:p>
            <a:pPr marL="0" lvl="0" indent="0" algn="just">
              <a:buNone/>
            </a:pPr>
            <a:r>
              <a:rPr lang="es-MX" sz="3200" dirty="0" smtClean="0"/>
              <a:t>Realizar ajustes a una imagen es mejorar su visibilidad, cambiar contraste y color. Corel </a:t>
            </a:r>
            <a:r>
              <a:rPr lang="es-MX" sz="3200" dirty="0" err="1" smtClean="0"/>
              <a:t>PhotoPaint</a:t>
            </a:r>
            <a:r>
              <a:rPr lang="es-MX" sz="3200" dirty="0" smtClean="0"/>
              <a:t> al ser un software de edición y creación de imágenes sencillas y sofisticadas cuenta con diversas opciones para realizar estos procesos.</a:t>
            </a:r>
          </a:p>
          <a:p>
            <a:pPr algn="just"/>
            <a:r>
              <a:rPr lang="es-MX" sz="3200" dirty="0" smtClean="0"/>
              <a:t>Para realizar estos ajustes se utiliza el menú Imagen, del programa.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3936" t="3293" r="48893" b="69686"/>
          <a:stretch/>
        </p:blipFill>
        <p:spPr>
          <a:xfrm>
            <a:off x="4198144" y="6893024"/>
            <a:ext cx="6336704" cy="2589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664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>
              <a:buNone/>
            </a:pPr>
            <a:r>
              <a:rPr lang="es-MX" sz="4800" dirty="0"/>
              <a:t>9.1 Brillo / contraste / intensidad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6056" y="2692400"/>
            <a:ext cx="8568952" cy="5928816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5095" t="26376" r="39485" b="19485"/>
          <a:stretch/>
        </p:blipFill>
        <p:spPr>
          <a:xfrm>
            <a:off x="3377332" y="2160482"/>
            <a:ext cx="8136904" cy="6992652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 bwMode="auto">
          <a:xfrm>
            <a:off x="5350272" y="2932584"/>
            <a:ext cx="1764196" cy="864096"/>
          </a:xfrm>
          <a:prstGeom prst="wedgeRoundRectCallou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rgbClr val="000000"/>
                </a:solidFill>
                <a:latin typeface="Helvetica Light" charset="0"/>
              </a:rPr>
              <a:t>Antes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sym typeface="Helvetica Light" charset="0"/>
            </a:endParaRPr>
          </a:p>
        </p:txBody>
      </p:sp>
      <p:sp>
        <p:nvSpPr>
          <p:cNvPr id="8" name="Llamada rectangular redondeada 7"/>
          <p:cNvSpPr/>
          <p:nvPr/>
        </p:nvSpPr>
        <p:spPr bwMode="auto">
          <a:xfrm>
            <a:off x="8590632" y="2932584"/>
            <a:ext cx="2232248" cy="864096"/>
          </a:xfrm>
          <a:prstGeom prst="wedgeRoundRectCallou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rgbClr val="000000"/>
                </a:solidFill>
                <a:latin typeface="Helvetica Light" charset="0"/>
              </a:rPr>
              <a:t>Después 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sym typeface="Helvetica Light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426736" y="2910508"/>
            <a:ext cx="2255730" cy="2228282"/>
            <a:chOff x="1426736" y="2910508"/>
            <a:chExt cx="2255730" cy="2228282"/>
          </a:xfrm>
        </p:grpSpPr>
        <p:cxnSp>
          <p:nvCxnSpPr>
            <p:cNvPr id="12" name="Conector recto de flecha 11"/>
            <p:cNvCxnSpPr/>
            <p:nvPr/>
          </p:nvCxnSpPr>
          <p:spPr bwMode="auto">
            <a:xfrm flipV="1">
              <a:off x="2631070" y="2910508"/>
              <a:ext cx="1051396" cy="864096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uadroTexto 13"/>
            <p:cNvSpPr txBox="1"/>
            <p:nvPr/>
          </p:nvSpPr>
          <p:spPr>
            <a:xfrm>
              <a:off x="1426736" y="3938461"/>
              <a:ext cx="1979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800" dirty="0" smtClean="0"/>
                <a:t>Elegir botones de </a:t>
              </a:r>
              <a:r>
                <a:rPr lang="es-MX" sz="1800" dirty="0" err="1" smtClean="0"/>
                <a:t>previsualización</a:t>
              </a:r>
              <a:r>
                <a:rPr lang="es-MX" sz="1800" dirty="0" smtClean="0"/>
                <a:t> para ver antes y después </a:t>
              </a:r>
              <a:endParaRPr lang="es-MX" sz="18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270000" y="6699919"/>
            <a:ext cx="2255730" cy="2228282"/>
            <a:chOff x="1426736" y="2910508"/>
            <a:chExt cx="2255730" cy="2228282"/>
          </a:xfrm>
        </p:grpSpPr>
        <p:cxnSp>
          <p:nvCxnSpPr>
            <p:cNvPr id="17" name="Conector recto de flecha 16"/>
            <p:cNvCxnSpPr/>
            <p:nvPr/>
          </p:nvCxnSpPr>
          <p:spPr bwMode="auto">
            <a:xfrm flipV="1">
              <a:off x="2631070" y="2910508"/>
              <a:ext cx="1051396" cy="864096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1426736" y="3938461"/>
              <a:ext cx="1979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800" dirty="0" smtClean="0"/>
                <a:t>Escribir un valor para cada opción o bien mover el indicador.</a:t>
              </a:r>
              <a:endParaRPr lang="es-MX" sz="1800" dirty="0"/>
            </a:p>
          </p:txBody>
        </p:sp>
      </p:grpSp>
      <p:sp>
        <p:nvSpPr>
          <p:cNvPr id="19" name="Octágono 18"/>
          <p:cNvSpPr/>
          <p:nvPr/>
        </p:nvSpPr>
        <p:spPr bwMode="auto">
          <a:xfrm>
            <a:off x="8230592" y="6388968"/>
            <a:ext cx="360040" cy="1584176"/>
          </a:xfrm>
          <a:prstGeom prst="octagon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4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 sz="4800" dirty="0"/>
              <a:t>9.2 Gamma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3899" t="2752" r="48677" b="66938"/>
          <a:stretch/>
        </p:blipFill>
        <p:spPr>
          <a:xfrm>
            <a:off x="3675161" y="5740896"/>
            <a:ext cx="806489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118024" y="2181685"/>
            <a:ext cx="9577064" cy="2695115"/>
          </a:xfrm>
        </p:spPr>
        <p:txBody>
          <a:bodyPr anchor="t"/>
          <a:lstStyle/>
          <a:p>
            <a:pPr marL="0" indent="0" algn="just">
              <a:buNone/>
            </a:pPr>
            <a:r>
              <a:rPr lang="es-MX" sz="3200" dirty="0" smtClean="0"/>
              <a:t>El ajuste de Gamma, permite que toda la imagen se aclare de manera proporcional sin eliminar las áreas luminosas.</a:t>
            </a:r>
          </a:p>
          <a:p>
            <a:pPr marL="0" indent="0" algn="just">
              <a:buNone/>
            </a:pPr>
            <a:r>
              <a:rPr lang="es-MX" sz="3200" dirty="0" smtClean="0"/>
              <a:t>Para realizar este ajuste se utiliza el menú Imagen/Ajustar/Gamma.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43618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 sz="4800" dirty="0"/>
              <a:t>9.2 </a:t>
            </a:r>
            <a:r>
              <a:rPr lang="es-MX" sz="4800" dirty="0" smtClean="0"/>
              <a:t>Gamma</a:t>
            </a:r>
            <a:endParaRPr lang="es-MX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2882" t="15547" r="21775" b="10625"/>
          <a:stretch/>
        </p:blipFill>
        <p:spPr>
          <a:xfrm>
            <a:off x="2901999" y="216502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2328" t="15548" r="22329" b="10625"/>
          <a:stretch/>
        </p:blipFill>
        <p:spPr>
          <a:xfrm>
            <a:off x="7861250" y="2165020"/>
            <a:ext cx="479999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2817723" y="6460976"/>
            <a:ext cx="97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imagen de la derecha muestra un ejemplo del ajuste gamma, a partir de la imagen de la izquierda.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6570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0000" y="196280"/>
            <a:ext cx="10464800" cy="2438400"/>
          </a:xfrm>
        </p:spPr>
        <p:txBody>
          <a:bodyPr/>
          <a:lstStyle/>
          <a:p>
            <a:pPr marL="0" lvl="0" indent="0">
              <a:buNone/>
            </a:pPr>
            <a:r>
              <a:rPr lang="es-MX" sz="4800" dirty="0"/>
              <a:t>9.3 Matiz / saturación / luminosidad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7984" y="2068488"/>
            <a:ext cx="9433048" cy="5715000"/>
          </a:xfrm>
        </p:spPr>
        <p:txBody>
          <a:bodyPr anchor="t"/>
          <a:lstStyle/>
          <a:p>
            <a:pPr algn="just">
              <a:spcBef>
                <a:spcPts val="0"/>
              </a:spcBef>
            </a:pPr>
            <a:r>
              <a:rPr lang="es-MX" sz="2800" dirty="0" smtClean="0"/>
              <a:t>Con matiz se edita el color en todo el espectro de -180° a 180°.</a:t>
            </a:r>
          </a:p>
          <a:p>
            <a:pPr algn="just">
              <a:spcBef>
                <a:spcPts val="0"/>
              </a:spcBef>
            </a:pPr>
            <a:r>
              <a:rPr lang="es-MX" sz="2800" dirty="0" smtClean="0"/>
              <a:t>Con saturación es posible cambiar la intensidad del color desde 0 a 100.</a:t>
            </a:r>
          </a:p>
          <a:p>
            <a:pPr algn="just">
              <a:spcBef>
                <a:spcPts val="0"/>
              </a:spcBef>
            </a:pPr>
            <a:r>
              <a:rPr lang="es-MX" sz="2800" dirty="0" smtClean="0"/>
              <a:t>Con luminosidad se puede hacer más clara o más obscura la imagen desde -100 a 100.  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2367" t="2751" r="50000" b="63568"/>
          <a:stretch/>
        </p:blipFill>
        <p:spPr>
          <a:xfrm>
            <a:off x="3478064" y="5092824"/>
            <a:ext cx="8371599" cy="4212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794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515</Words>
  <Application>Microsoft Office PowerPoint</Application>
  <PresentationFormat>Personalizado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Helvetica</vt:lpstr>
      <vt:lpstr>Helvetica Light</vt:lpstr>
      <vt:lpstr>Noteworthy Bold</vt:lpstr>
      <vt:lpstr>Diseño predeterminado</vt:lpstr>
      <vt:lpstr>Presentación de PowerPoint</vt:lpstr>
      <vt:lpstr>Presentación de PowerPoint</vt:lpstr>
      <vt:lpstr>Presentación de PowerPoint</vt:lpstr>
      <vt:lpstr>Unidad I.Corel PhotoPaint</vt:lpstr>
      <vt:lpstr>9. Uso de ajustes para imágenes</vt:lpstr>
      <vt:lpstr>9.1 Brillo / contraste / intensidad</vt:lpstr>
      <vt:lpstr>9.2 Gamma</vt:lpstr>
      <vt:lpstr>9.2 Gamma</vt:lpstr>
      <vt:lpstr>9.3 Matiz / saturación / luminosidad</vt:lpstr>
      <vt:lpstr>9.3 Matiz / saturación / luminosidad </vt:lpstr>
      <vt:lpstr>9.4 Eliminación de ojos rojos</vt:lpstr>
      <vt:lpstr>9.4 Eliminación de ojos rojos</vt:lpstr>
      <vt:lpstr>10. Efectos y 11. Filtros</vt:lpstr>
      <vt:lpstr>10. Efectos y 11. Filtros</vt:lpstr>
      <vt:lpstr>BIBLIOGRAFIA (Referencias)  EDICIÓN DE AUDIO CON ADOBE AUDITION de LÓPEZ ROLDA N, RICARDO. RA-MA. Lengua: CASTELLANO. ISBN: 9788478977086. Nº Edición:1ª Año de edición:2006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L.S.C. Ma. del Carmen Vera Carranza</dc:creator>
  <cp:lastModifiedBy>ANGEL SAUCEDO A</cp:lastModifiedBy>
  <cp:revision>59</cp:revision>
  <dcterms:modified xsi:type="dcterms:W3CDTF">2015-11-04T21:21:55Z</dcterms:modified>
</cp:coreProperties>
</file>